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8"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FA078-594E-2CBD-571C-C1E0D4C7E4C9}" v="3" dt="2023-02-14T20:59:27.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447801"/>
            <a:ext cx="10363200" cy="1470025"/>
          </a:xfrm>
        </p:spPr>
        <p:txBody>
          <a:bodyPr/>
          <a:lstStyle>
            <a:lvl1pPr>
              <a:defRPr b="1">
                <a:solidFill>
                  <a:schemeClr val="tx2"/>
                </a:solidFill>
                <a:latin typeface="Arial" panose="020B0604020202020204" pitchFamily="34" charset="0"/>
                <a:cs typeface="Arial" panose="020B0604020202020204" pitchFamily="34" charset="0"/>
              </a:defRPr>
            </a:lvl1pPr>
          </a:lstStyle>
          <a:p>
            <a:r>
              <a:rPr lang="en-US"/>
              <a:t>Title Goes Here</a:t>
            </a:r>
          </a:p>
        </p:txBody>
      </p:sp>
      <p:sp>
        <p:nvSpPr>
          <p:cNvPr id="3" name="Subtitle 2"/>
          <p:cNvSpPr>
            <a:spLocks noGrp="1"/>
          </p:cNvSpPr>
          <p:nvPr>
            <p:ph type="subTitle" idx="1" hasCustomPrompt="1"/>
          </p:nvPr>
        </p:nvSpPr>
        <p:spPr>
          <a:xfrm>
            <a:off x="1828800" y="3203575"/>
            <a:ext cx="8534400" cy="1752600"/>
          </a:xfrm>
        </p:spPr>
        <p:txBody>
          <a:bodyPr>
            <a:normAutofit/>
          </a:bodyPr>
          <a:lstStyle>
            <a:lvl1pPr marL="0" indent="0" algn="ct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a:t>
            </a:r>
          </a:p>
          <a:p>
            <a:r>
              <a:rPr lang="en-US"/>
              <a:t>Title</a:t>
            </a:r>
          </a:p>
          <a:p>
            <a:r>
              <a:rPr lang="en-US"/>
              <a:t>Department/Committee</a:t>
            </a:r>
          </a:p>
          <a:p>
            <a:r>
              <a:rPr lang="en-US"/>
              <a:t>Date</a:t>
            </a:r>
          </a:p>
        </p:txBody>
      </p:sp>
    </p:spTree>
    <p:extLst>
      <p:ext uri="{BB962C8B-B14F-4D97-AF65-F5344CB8AC3E}">
        <p14:creationId xmlns:p14="http://schemas.microsoft.com/office/powerpoint/2010/main" val="168145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Autofit/>
          </a:bodyPr>
          <a:lstStyle>
            <a:lvl1pPr algn="l">
              <a:defRPr sz="4000" b="1">
                <a:solidFill>
                  <a:schemeClr val="tx2"/>
                </a:solidFill>
                <a:latin typeface="Arial" panose="020B0604020202020204" pitchFamily="34" charset="0"/>
                <a:cs typeface="Arial" panose="020B0604020202020204" pitchFamily="34" charset="0"/>
              </a:defRPr>
            </a:lvl1pPr>
          </a:lstStyle>
          <a:p>
            <a:r>
              <a:rPr lang="en-US"/>
              <a:t>Click to edit</a:t>
            </a:r>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45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B4433-7719-447F-A751-B8D1D7D14B55}" type="datetimeFigureOut">
              <a:rPr lang="en-US" smtClean="0"/>
              <a:t>2/14/2023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9F626-5E15-4669-AA20-826213D746F5}" type="slidenum">
              <a:rPr lang="en-US" smtClean="0"/>
              <a:t>‹#›</a:t>
            </a:fld>
            <a:endParaRPr lang="en-US"/>
          </a:p>
        </p:txBody>
      </p:sp>
    </p:spTree>
    <p:extLst>
      <p:ext uri="{BB962C8B-B14F-4D97-AF65-F5344CB8AC3E}">
        <p14:creationId xmlns:p14="http://schemas.microsoft.com/office/powerpoint/2010/main" val="38265576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0927F4-E16B-4EEA-8434-6FDA2EF0F72A}"/>
              </a:ext>
            </a:extLst>
          </p:cNvPr>
          <p:cNvSpPr>
            <a:spLocks noGrp="1"/>
          </p:cNvSpPr>
          <p:nvPr>
            <p:ph idx="1"/>
          </p:nvPr>
        </p:nvSpPr>
        <p:spPr/>
        <p:txBody>
          <a:bodyPr vert="horz" lIns="91440" tIns="45720" rIns="91440" bIns="45720" rtlCol="0" anchor="t">
            <a:normAutofit fontScale="92500" lnSpcReduction="10000"/>
          </a:bodyPr>
          <a:lstStyle/>
          <a:p>
            <a:pPr>
              <a:lnSpc>
                <a:spcPct val="115000"/>
              </a:lnSpc>
              <a:spcBef>
                <a:spcPts val="0"/>
              </a:spcBef>
              <a:buFont typeface="Wingdings" panose="05000000000000000000" pitchFamily="2" charset="2"/>
              <a:buChar char="ü"/>
            </a:pPr>
            <a:r>
              <a:rPr lang="en-US" sz="2300">
                <a:latin typeface="Times New Roman"/>
                <a:ea typeface="Calibri" panose="020F0502020204030204" pitchFamily="34" charset="0"/>
                <a:cs typeface="Times New Roman"/>
              </a:rPr>
              <a:t> </a:t>
            </a:r>
            <a:r>
              <a:rPr lang="en-US" sz="2100" b="1">
                <a:latin typeface="Times New Roman"/>
                <a:ea typeface="Calibri" panose="020F0502020204030204" pitchFamily="34" charset="0"/>
                <a:cs typeface="Times New Roman"/>
              </a:rPr>
              <a:t>Where does my money go?</a:t>
            </a:r>
            <a:r>
              <a:rPr lang="en-US" sz="2100">
                <a:latin typeface="Times New Roman"/>
                <a:ea typeface="Calibri" panose="020F0502020204030204" pitchFamily="34" charset="0"/>
                <a:cs typeface="Times New Roman"/>
              </a:rPr>
              <a:t> – </a:t>
            </a:r>
            <a:r>
              <a:rPr lang="en-US" sz="1700">
                <a:latin typeface="Times New Roman"/>
                <a:ea typeface="Calibri" panose="020F0502020204030204" pitchFamily="34" charset="0"/>
                <a:cs typeface="Times New Roman"/>
              </a:rPr>
              <a:t>100% of your donated dollars go toward the fund, program, or facility intended by the donor.  Each fund is unique and directly benefits our patients, fellow employees, and our community.  These funds can help with a broad range of needs.</a:t>
            </a:r>
          </a:p>
          <a:p>
            <a:pPr>
              <a:lnSpc>
                <a:spcPct val="115000"/>
              </a:lnSpc>
              <a:spcBef>
                <a:spcPts val="0"/>
              </a:spcBef>
              <a:buFont typeface="Wingdings" panose="05000000000000000000" pitchFamily="2" charset="2"/>
              <a:buChar char="ü"/>
            </a:pPr>
            <a:endParaRPr lang="en-US" sz="2100">
              <a:latin typeface="Times New Roman" panose="02020603050405020304" pitchFamily="18"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ü"/>
            </a:pPr>
            <a:r>
              <a:rPr lang="en-US" sz="1700">
                <a:latin typeface="Times New Roman" panose="02020603050405020304" pitchFamily="18" charset="0"/>
                <a:ea typeface="Calibri" panose="020F0502020204030204" pitchFamily="34" charset="0"/>
                <a:cs typeface="Times New Roman" panose="02020603050405020304" pitchFamily="18" charset="0"/>
              </a:rPr>
              <a:t>Charitable dollars can provide gas cards for those patients traveling to Guthrie for treatment.  </a:t>
            </a:r>
            <a:endParaRPr lang="en-US" sz="170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ü"/>
            </a:pPr>
            <a:r>
              <a:rPr lang="en-US" sz="1700">
                <a:latin typeface="Times New Roman" panose="02020603050405020304" pitchFamily="18" charset="0"/>
                <a:ea typeface="Calibri" panose="020F0502020204030204" pitchFamily="34" charset="0"/>
                <a:cs typeface="Times New Roman" panose="02020603050405020304" pitchFamily="18" charset="0"/>
              </a:rPr>
              <a:t>Families can stay in the comfortable home-like atmosphere of the House of Hope, while their loved one is receiving life-saving care at Guthrie.  </a:t>
            </a:r>
            <a:endParaRPr lang="en-US" sz="170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ü"/>
            </a:pPr>
            <a:r>
              <a:rPr lang="en-US" sz="1700">
                <a:latin typeface="Times New Roman" panose="02020603050405020304" pitchFamily="18" charset="0"/>
                <a:ea typeface="Calibri" panose="020F0502020204030204" pitchFamily="34" charset="0"/>
                <a:cs typeface="Times New Roman" panose="02020603050405020304" pitchFamily="18" charset="0"/>
              </a:rPr>
              <a:t>State of the art equipment can be purchased to keep Guthrie at the forefront of healthcare.</a:t>
            </a:r>
            <a:endParaRPr lang="en-US" sz="1700">
              <a:latin typeface="Calibri" panose="020F0502020204030204" pitchFamily="34" charset="0"/>
              <a:ea typeface="Calibri" panose="020F0502020204030204" pitchFamily="34" charset="0"/>
              <a:cs typeface="Times New Roman" panose="02020603050405020304" pitchFamily="18" charset="0"/>
            </a:endParaRPr>
          </a:p>
          <a:p>
            <a:pPr marL="400050" indent="-285750">
              <a:lnSpc>
                <a:spcPct val="115000"/>
              </a:lnSpc>
              <a:spcBef>
                <a:spcPts val="0"/>
              </a:spcBef>
              <a:buFont typeface="Wingdings" panose="05000000000000000000" pitchFamily="2" charset="2"/>
              <a:buChar char="ü"/>
            </a:pPr>
            <a:endParaRPr lang="en-US" sz="1700">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ü"/>
            </a:pPr>
            <a:r>
              <a:rPr lang="en-US" sz="2100">
                <a:latin typeface="Times New Roman"/>
                <a:ea typeface="Times New Roman" panose="02020603050405020304" pitchFamily="18" charset="0"/>
                <a:cs typeface="Arial"/>
              </a:rPr>
              <a:t> </a:t>
            </a:r>
            <a:r>
              <a:rPr lang="en-US" sz="2100" b="1">
                <a:latin typeface="Times New Roman"/>
                <a:ea typeface="Times New Roman" panose="02020603050405020304" pitchFamily="18" charset="0"/>
                <a:cs typeface="Arial"/>
              </a:rPr>
              <a:t>Why does Guthrie need my money?</a:t>
            </a:r>
            <a:r>
              <a:rPr lang="en-US" sz="2100">
                <a:latin typeface="Times New Roman"/>
                <a:ea typeface="Times New Roman" panose="02020603050405020304" pitchFamily="18" charset="0"/>
                <a:cs typeface="Arial"/>
              </a:rPr>
              <a:t> – </a:t>
            </a:r>
            <a:r>
              <a:rPr lang="en-US" sz="1700">
                <a:latin typeface="Times New Roman"/>
                <a:ea typeface="Times New Roman" panose="02020603050405020304" pitchFamily="18" charset="0"/>
                <a:cs typeface="Arial"/>
              </a:rPr>
              <a:t>As a not-for-profit organization, the donations we receive every year enable us to support numerous programs and services throughout the Guthrie footprint and help to ensure that we are able to provide the highest quality of service to the residents of the communities we serve.  </a:t>
            </a:r>
          </a:p>
          <a:p>
            <a:pPr marL="0" indent="0">
              <a:lnSpc>
                <a:spcPct val="115000"/>
              </a:lnSpc>
              <a:spcBef>
                <a:spcPts val="0"/>
              </a:spcBef>
              <a:buNone/>
            </a:pPr>
            <a:endParaRPr lang="en-US" sz="230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1BC71497-3852-44E2-9F88-96076DEEB0F5}"/>
              </a:ext>
            </a:extLst>
          </p:cNvPr>
          <p:cNvSpPr>
            <a:spLocks noGrp="1"/>
          </p:cNvSpPr>
          <p:nvPr>
            <p:ph type="title"/>
          </p:nvPr>
        </p:nvSpPr>
        <p:spPr>
          <a:xfrm>
            <a:off x="1981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FAQ’s</a:t>
            </a:r>
          </a:p>
        </p:txBody>
      </p:sp>
    </p:spTree>
    <p:extLst>
      <p:ext uri="{BB962C8B-B14F-4D97-AF65-F5344CB8AC3E}">
        <p14:creationId xmlns:p14="http://schemas.microsoft.com/office/powerpoint/2010/main" val="356753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EA88D-9B9F-4A84-BDEE-485CB35DC538}"/>
              </a:ext>
            </a:extLst>
          </p:cNvPr>
          <p:cNvSpPr>
            <a:spLocks noGrp="1"/>
          </p:cNvSpPr>
          <p:nvPr>
            <p:ph idx="1"/>
          </p:nvPr>
        </p:nvSpPr>
        <p:spPr/>
        <p:txBody>
          <a:bodyPr vert="horz" lIns="91440" tIns="45720" rIns="91440" bIns="45720" rtlCol="0" anchor="t">
            <a:normAutofit fontScale="62500" lnSpcReduction="20000"/>
          </a:bodyPr>
          <a:lstStyle/>
          <a:p>
            <a:pPr>
              <a:lnSpc>
                <a:spcPct val="115000"/>
              </a:lnSpc>
              <a:spcBef>
                <a:spcPts val="0"/>
              </a:spcBef>
              <a:buFont typeface="Wingdings" panose="05000000000000000000" pitchFamily="2" charset="2"/>
              <a:buChar char="ü"/>
            </a:pPr>
            <a:r>
              <a:rPr lang="en-US" dirty="0">
                <a:latin typeface="Times New Roman"/>
                <a:ea typeface="Calibri" panose="020F0502020204030204" pitchFamily="34" charset="0"/>
                <a:cs typeface="Times New Roman"/>
              </a:rPr>
              <a:t> </a:t>
            </a:r>
            <a:r>
              <a:rPr lang="en-US" b="1" dirty="0">
                <a:latin typeface="Times New Roman"/>
                <a:ea typeface="Calibri" panose="020F0502020204030204" pitchFamily="34" charset="0"/>
                <a:cs typeface="Times New Roman"/>
              </a:rPr>
              <a:t>What if I can’t donate very much?  Does a small donation make a difference?</a:t>
            </a:r>
            <a:r>
              <a:rPr lang="en-US" dirty="0">
                <a:latin typeface="Times New Roman"/>
                <a:ea typeface="Calibri" panose="020F0502020204030204" pitchFamily="34" charset="0"/>
                <a:cs typeface="Times New Roman"/>
              </a:rPr>
              <a:t>  </a:t>
            </a:r>
            <a:r>
              <a:rPr lang="en-US" sz="2900" dirty="0">
                <a:latin typeface="Times New Roman"/>
                <a:ea typeface="Calibri" panose="020F0502020204030204" pitchFamily="34" charset="0"/>
                <a:cs typeface="Times New Roman"/>
              </a:rPr>
              <a:t>Absolutely, every dollar helps!  A donation of $2.00 a pay period can pay for a family to stay one night at the House of Hope</a:t>
            </a:r>
            <a:endParaRPr lang="en-US">
              <a:latin typeface="Times New Roman"/>
              <a:ea typeface="Calibri" panose="020F0502020204030204" pitchFamily="34" charset="0"/>
              <a:cs typeface="Times New Roman"/>
            </a:endParaRPr>
          </a:p>
          <a:p>
            <a:pPr>
              <a:lnSpc>
                <a:spcPct val="115000"/>
              </a:lnSpc>
              <a:spcBef>
                <a:spcPts val="0"/>
              </a:spcBef>
              <a:buFont typeface="Wingdings" panose="05000000000000000000" pitchFamily="2" charset="2"/>
              <a:buChar char="ü"/>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buFont typeface="Wingdings" panose="05000000000000000000" pitchFamily="2" charset="2"/>
              <a:buChar char="ü"/>
            </a:pPr>
            <a:r>
              <a:rPr lang="en-US" dirty="0">
                <a:latin typeface="Times New Roman" panose="02020603050405020304" pitchFamily="18" charset="0"/>
                <a:ea typeface="Arial Unicode MS"/>
                <a:cs typeface="Times New Roman" panose="02020603050405020304" pitchFamily="18" charset="0"/>
              </a:rPr>
              <a:t> </a:t>
            </a:r>
            <a:r>
              <a:rPr lang="en-US" b="1" dirty="0">
                <a:latin typeface="Times New Roman" panose="02020603050405020304" pitchFamily="18" charset="0"/>
                <a:ea typeface="Arial Unicode MS"/>
                <a:cs typeface="Times New Roman" panose="02020603050405020304" pitchFamily="18" charset="0"/>
              </a:rPr>
              <a:t>I donated to the United Way.  Isn’t this the same thing?</a:t>
            </a:r>
            <a:r>
              <a:rPr lang="en-US" dirty="0">
                <a:latin typeface="Times New Roman" panose="02020603050405020304" pitchFamily="18" charset="0"/>
                <a:ea typeface="Arial Unicode MS"/>
                <a:cs typeface="Times New Roman" panose="02020603050405020304" pitchFamily="18" charset="0"/>
              </a:rPr>
              <a:t> </a:t>
            </a:r>
            <a:r>
              <a:rPr lang="en-US" sz="2900" dirty="0">
                <a:latin typeface="Times New Roman" panose="02020603050405020304" pitchFamily="18" charset="0"/>
                <a:ea typeface="Arial Unicode MS"/>
                <a:cs typeface="Times New Roman" panose="02020603050405020304" pitchFamily="18" charset="0"/>
              </a:rPr>
              <a:t>The United Way is a separate not-for-profit organization that Guthrie strongly supports.  The United Way and Guthrie work together to make our community a better place.  The United Way works directly with our community to provide necessary programs to make our regions a better place to live.  Giving to the charitable funds at Guthrie, helps our patients receive the best care possible, it helps make our hospitals and clinics a better place to work, and it helps our community become a better place to live.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buFont typeface="Wingdings" panose="05000000000000000000" pitchFamily="2" charset="2"/>
              <a:buChar char="ü"/>
            </a:pP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buFont typeface="Wingdings" panose="05000000000000000000" pitchFamily="2" charset="2"/>
              <a:buChar char="ü"/>
            </a:pPr>
            <a:r>
              <a:rPr lang="en-US" b="1" dirty="0">
                <a:latin typeface="Times New Roman" panose="02020603050405020304" pitchFamily="18" charset="0"/>
                <a:ea typeface="Arial Unicode MS"/>
                <a:cs typeface="Times New Roman" panose="02020603050405020304" pitchFamily="18" charset="0"/>
              </a:rPr>
              <a:t> I want to donate, but I don’t know all the options available to me.</a:t>
            </a:r>
            <a:r>
              <a:rPr lang="en-US" dirty="0">
                <a:latin typeface="Times New Roman" panose="02020603050405020304" pitchFamily="18" charset="0"/>
                <a:ea typeface="Arial Unicode MS"/>
                <a:cs typeface="Times New Roman" panose="02020603050405020304" pitchFamily="18" charset="0"/>
              </a:rPr>
              <a:t> </a:t>
            </a:r>
            <a:r>
              <a:rPr lang="en-US" dirty="0">
                <a:latin typeface="Calibri" panose="020F0502020204030204" pitchFamily="34" charset="0"/>
                <a:ea typeface="Arial Unicode MS"/>
                <a:cs typeface="Times New Roman" panose="02020603050405020304" pitchFamily="18" charset="0"/>
              </a:rPr>
              <a:t> </a:t>
            </a:r>
            <a:r>
              <a:rPr lang="en-US" dirty="0">
                <a:latin typeface="Times New Roman" panose="02020603050405020304" pitchFamily="18" charset="0"/>
                <a:ea typeface="Arial Unicode MS"/>
                <a:cs typeface="Times New Roman" panose="02020603050405020304" pitchFamily="18" charset="0"/>
              </a:rPr>
              <a:t> </a:t>
            </a:r>
            <a:r>
              <a:rPr lang="en-US" sz="2900" dirty="0">
                <a:latin typeface="Times New Roman" panose="02020603050405020304" pitchFamily="18" charset="0"/>
                <a:ea typeface="Arial Unicode MS"/>
                <a:cs typeface="Times New Roman" panose="02020603050405020304" pitchFamily="18" charset="0"/>
              </a:rPr>
              <a:t>There is a list of Guthrie giving options available on your pledge form and online. If you are curious where you can designate your dollars contact Resource Development at 570-887-4420 or Resource _Development@guthrie.org.</a:t>
            </a:r>
            <a:r>
              <a:rPr lang="en-US" sz="2900" dirty="0">
                <a:latin typeface="Times New Roman" panose="02020603050405020304" pitchFamily="18" charset="0"/>
                <a:ea typeface="Calibri" panose="020F0502020204030204" pitchFamily="34" charset="0"/>
                <a:cs typeface="Times New Roman" panose="02020603050405020304" pitchFamily="18" charset="0"/>
              </a:rPr>
              <a:t>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F43198F-8011-465A-BA8E-06C45F3FFF70}"/>
              </a:ext>
            </a:extLst>
          </p:cNvPr>
          <p:cNvSpPr>
            <a:spLocks noGrp="1"/>
          </p:cNvSpPr>
          <p:nvPr>
            <p:ph type="title"/>
          </p:nvPr>
        </p:nvSpPr>
        <p:spPr>
          <a:xfrm>
            <a:off x="1981200" y="274638"/>
            <a:ext cx="8229600" cy="1143000"/>
          </a:xfrm>
        </p:spPr>
        <p:txBody>
          <a:bodyPr/>
          <a:lstStyle/>
          <a:p>
            <a:pPr algn="ctr"/>
            <a:r>
              <a:rPr lang="en-US" sz="3200" dirty="0">
                <a:latin typeface="Times New Roman" panose="02020603050405020304" pitchFamily="18" charset="0"/>
                <a:cs typeface="Times New Roman" panose="02020603050405020304" pitchFamily="18" charset="0"/>
              </a:rPr>
              <a:t>2023 Caregiver Campaign</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FAQ’s</a:t>
            </a:r>
          </a:p>
        </p:txBody>
      </p:sp>
    </p:spTree>
    <p:extLst>
      <p:ext uri="{BB962C8B-B14F-4D97-AF65-F5344CB8AC3E}">
        <p14:creationId xmlns:p14="http://schemas.microsoft.com/office/powerpoint/2010/main" val="2919824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D080623422064EAE08735B4C835341" ma:contentTypeVersion="16" ma:contentTypeDescription="Create a new document." ma:contentTypeScope="" ma:versionID="91d41f4a7e2194f8fcaa885e5f80e97c">
  <xsd:schema xmlns:xsd="http://www.w3.org/2001/XMLSchema" xmlns:xs="http://www.w3.org/2001/XMLSchema" xmlns:p="http://schemas.microsoft.com/office/2006/metadata/properties" xmlns:ns2="975607c8-338c-4051-9df4-d424d02bac37" xmlns:ns3="77d333c5-1c7f-4d9c-bd89-0e251e3e73c0" targetNamespace="http://schemas.microsoft.com/office/2006/metadata/properties" ma:root="true" ma:fieldsID="eaf028260f164ed71708104b03f62d25" ns2:_="" ns3:_="">
    <xsd:import namespace="975607c8-338c-4051-9df4-d424d02bac37"/>
    <xsd:import namespace="77d333c5-1c7f-4d9c-bd89-0e251e3e73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607c8-338c-4051-9df4-d424d02bac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53b17c-41b9-4956-8bcd-828850fa21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d333c5-1c7f-4d9c-bd89-0e251e3e73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748883-6922-496e-add4-0e6e1dd845c2}" ma:internalName="TaxCatchAll" ma:showField="CatchAllData" ma:web="77d333c5-1c7f-4d9c-bd89-0e251e3e73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5607c8-338c-4051-9df4-d424d02bac37">
      <Terms xmlns="http://schemas.microsoft.com/office/infopath/2007/PartnerControls"/>
    </lcf76f155ced4ddcb4097134ff3c332f>
    <TaxCatchAll xmlns="77d333c5-1c7f-4d9c-bd89-0e251e3e73c0" xsi:nil="true"/>
  </documentManagement>
</p:properties>
</file>

<file path=customXml/itemProps1.xml><?xml version="1.0" encoding="utf-8"?>
<ds:datastoreItem xmlns:ds="http://schemas.openxmlformats.org/officeDocument/2006/customXml" ds:itemID="{5FC67B96-A98C-42BB-894D-1E177D32249C}"/>
</file>

<file path=customXml/itemProps2.xml><?xml version="1.0" encoding="utf-8"?>
<ds:datastoreItem xmlns:ds="http://schemas.openxmlformats.org/officeDocument/2006/customXml" ds:itemID="{186245EA-CEEF-4EC2-AEBB-DCC4807EB030}"/>
</file>

<file path=customXml/itemProps3.xml><?xml version="1.0" encoding="utf-8"?>
<ds:datastoreItem xmlns:ds="http://schemas.openxmlformats.org/officeDocument/2006/customXml" ds:itemID="{B5B61D14-6650-4D6E-9172-D3C0A834C845}"/>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Office Theme</vt:lpstr>
      <vt:lpstr>2023 Caregiver Campaign FAQ’s</vt:lpstr>
      <vt:lpstr>2023 Caregiver Campaign 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2023-02-14T20:59:09Z</dcterms:created>
  <dcterms:modified xsi:type="dcterms:W3CDTF">2023-02-14T20:59:34Z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0x01010054D080623422064EAE08735B4C835341</vt:lpwstr>
  </property>
</Properties>
</file>